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9" r:id="rId3"/>
    <p:sldId id="263" r:id="rId4"/>
    <p:sldId id="262" r:id="rId5"/>
    <p:sldId id="271" r:id="rId6"/>
    <p:sldId id="258" r:id="rId7"/>
    <p:sldId id="265" r:id="rId8"/>
    <p:sldId id="266" r:id="rId9"/>
    <p:sldId id="270"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04" d="100"/>
          <a:sy n="104" d="100"/>
        </p:scale>
        <p:origin x="2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F75915-AB92-A442-990E-BC9A79587D18}"/>
              </a:ext>
            </a:extLst>
          </p:cNvPr>
          <p:cNvSpPr>
            <a:spLocks noGrp="1"/>
          </p:cNvSpPr>
          <p:nvPr>
            <p:ph type="ctrTitle" hasCustomPrompt="1"/>
          </p:nvPr>
        </p:nvSpPr>
        <p:spPr>
          <a:xfrm>
            <a:off x="685800" y="1477963"/>
            <a:ext cx="7772400" cy="1387157"/>
          </a:xfrm>
        </p:spPr>
        <p:txBody>
          <a:bodyPr anchor="b">
            <a:normAutofit/>
          </a:bodyPr>
          <a:lstStyle>
            <a:lvl1pPr algn="ctr">
              <a:defRPr sz="6600" b="1" i="0">
                <a:solidFill>
                  <a:schemeClr val="bg1"/>
                </a:solidFill>
                <a:latin typeface="Montserrat Black" pitchFamily="2" charset="77"/>
              </a:defRPr>
            </a:lvl1pPr>
          </a:lstStyle>
          <a:p>
            <a:r>
              <a:rPr lang="en-US" dirty="0"/>
              <a:t>COVER TITLE</a:t>
            </a:r>
          </a:p>
        </p:txBody>
      </p:sp>
    </p:spTree>
    <p:extLst>
      <p:ext uri="{BB962C8B-B14F-4D97-AF65-F5344CB8AC3E}">
        <p14:creationId xmlns:p14="http://schemas.microsoft.com/office/powerpoint/2010/main" val="402504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9B01-4110-884F-9F97-4B79F6E99819}"/>
              </a:ext>
            </a:extLst>
          </p:cNvPr>
          <p:cNvSpPr>
            <a:spLocks noGrp="1"/>
          </p:cNvSpPr>
          <p:nvPr>
            <p:ph type="title" hasCustomPrompt="1"/>
          </p:nvPr>
        </p:nvSpPr>
        <p:spPr>
          <a:xfrm>
            <a:off x="628650" y="893446"/>
            <a:ext cx="5233670" cy="2794634"/>
          </a:xfrm>
        </p:spPr>
        <p:txBody>
          <a:bodyPr>
            <a:normAutofit/>
          </a:bodyPr>
          <a:lstStyle>
            <a:lvl1pPr>
              <a:defRPr sz="8000" b="1" i="0">
                <a:latin typeface="Montserrat Black" pitchFamily="2" charset="77"/>
              </a:defRPr>
            </a:lvl1pPr>
          </a:lstStyle>
          <a:p>
            <a:r>
              <a:rPr lang="en-US" dirty="0"/>
              <a:t>THANK </a:t>
            </a:r>
            <a:br>
              <a:rPr lang="en-US" dirty="0"/>
            </a:br>
            <a:r>
              <a:rPr lang="en-US" dirty="0"/>
              <a:t>YOU</a:t>
            </a:r>
          </a:p>
        </p:txBody>
      </p:sp>
      <p:sp>
        <p:nvSpPr>
          <p:cNvPr id="5" name="Slide Number Placeholder 4">
            <a:extLst>
              <a:ext uri="{FF2B5EF4-FFF2-40B4-BE49-F238E27FC236}">
                <a16:creationId xmlns:a16="http://schemas.microsoft.com/office/drawing/2014/main" id="{B4B09383-C67D-DE4A-9ACB-E8997995124D}"/>
              </a:ext>
            </a:extLst>
          </p:cNvPr>
          <p:cNvSpPr>
            <a:spLocks noGrp="1"/>
          </p:cNvSpPr>
          <p:nvPr>
            <p:ph type="sldNum" sz="quarter" idx="12"/>
          </p:nvPr>
        </p:nvSpPr>
        <p:spPr/>
        <p:txBody>
          <a:bodyPr/>
          <a:lstStyle>
            <a:lvl1pPr>
              <a:defRPr b="1" i="0">
                <a:solidFill>
                  <a:schemeClr val="tx2"/>
                </a:solidFill>
                <a:latin typeface="Montserrat" pitchFamily="2" charset="77"/>
              </a:defRPr>
            </a:lvl1pPr>
          </a:lstStyle>
          <a:p>
            <a:fld id="{301768D6-FC54-1145-ADBC-45B3F040CD91}" type="slidenum">
              <a:rPr lang="en-US" smtClean="0"/>
              <a:pPr/>
              <a:t>‹#›</a:t>
            </a:fld>
            <a:endParaRPr lang="en-US" dirty="0"/>
          </a:p>
        </p:txBody>
      </p:sp>
    </p:spTree>
    <p:extLst>
      <p:ext uri="{BB962C8B-B14F-4D97-AF65-F5344CB8AC3E}">
        <p14:creationId xmlns:p14="http://schemas.microsoft.com/office/powerpoint/2010/main" val="104374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normAutofit/>
          </a:bodyPr>
          <a:lstStyle>
            <a:lvl1pPr algn="ctr">
              <a:defRPr sz="8000" b="1" i="0">
                <a:solidFill>
                  <a:schemeClr val="bg1"/>
                </a:solidFill>
                <a:latin typeface="Montserrat Black" pitchFamily="2" charset="77"/>
              </a:defRPr>
            </a:lvl1pPr>
          </a:lstStyle>
          <a:p>
            <a:r>
              <a:rPr lang="en-US" dirty="0"/>
              <a:t>INTRO </a:t>
            </a:r>
            <a:br>
              <a:rPr lang="en-US" dirty="0"/>
            </a:br>
            <a:r>
              <a:rPr lang="en-US" dirty="0"/>
              <a:t>TITLE STYLE</a:t>
            </a:r>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301768D6-FC54-1145-ADBC-45B3F040CD91}" type="slidenum">
              <a:rPr lang="en-US" smtClean="0"/>
              <a:pPr/>
              <a:t>‹#›</a:t>
            </a:fld>
            <a:endParaRPr lang="en-US" dirty="0"/>
          </a:p>
        </p:txBody>
      </p:sp>
    </p:spTree>
    <p:extLst>
      <p:ext uri="{BB962C8B-B14F-4D97-AF65-F5344CB8AC3E}">
        <p14:creationId xmlns:p14="http://schemas.microsoft.com/office/powerpoint/2010/main" val="93256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normAutofit/>
          </a:bodyPr>
          <a:lstStyle>
            <a:lvl1pPr algn="ctr">
              <a:defRPr sz="8000" b="1" i="0">
                <a:solidFill>
                  <a:schemeClr val="bg1"/>
                </a:solidFill>
                <a:latin typeface="Montserrat Black" pitchFamily="2" charset="77"/>
              </a:defRPr>
            </a:lvl1pPr>
          </a:lstStyle>
          <a:p>
            <a:r>
              <a:rPr lang="en-US" dirty="0"/>
              <a:t>INTRO </a:t>
            </a:r>
            <a:br>
              <a:rPr lang="en-US" dirty="0"/>
            </a:br>
            <a:r>
              <a:rPr lang="en-US" dirty="0"/>
              <a:t>TITLE STYLE</a:t>
            </a:r>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301768D6-FC54-1145-ADBC-45B3F040CD91}" type="slidenum">
              <a:rPr lang="en-US" smtClean="0"/>
              <a:pPr/>
              <a:t>‹#›</a:t>
            </a:fld>
            <a:endParaRPr lang="en-US" dirty="0"/>
          </a:p>
        </p:txBody>
      </p:sp>
    </p:spTree>
    <p:extLst>
      <p:ext uri="{BB962C8B-B14F-4D97-AF65-F5344CB8AC3E}">
        <p14:creationId xmlns:p14="http://schemas.microsoft.com/office/powerpoint/2010/main" val="149755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72720"/>
            <a:ext cx="5670550" cy="701040"/>
          </a:xfrm>
        </p:spPr>
        <p:txBody>
          <a:bodyPr>
            <a:normAutofit/>
          </a:bodyPr>
          <a:lstStyle>
            <a:lvl1pPr>
              <a:defRPr sz="2400" b="1" i="0">
                <a:solidFill>
                  <a:schemeClr val="bg1"/>
                </a:solidFill>
                <a:latin typeface="Montserrat Black" pitchFamily="2" charset="77"/>
              </a:defRPr>
            </a:lvl1pPr>
          </a:lstStyle>
          <a:p>
            <a:r>
              <a:rPr lang="en-US" dirty="0"/>
              <a:t>SLIDE TITLE STYLE</a:t>
            </a:r>
          </a:p>
        </p:txBody>
      </p:sp>
      <p:sp>
        <p:nvSpPr>
          <p:cNvPr id="3" name="Content Placeholder 2"/>
          <p:cNvSpPr>
            <a:spLocks noGrp="1"/>
          </p:cNvSpPr>
          <p:nvPr>
            <p:ph idx="1"/>
          </p:nvPr>
        </p:nvSpPr>
        <p:spPr>
          <a:xfrm>
            <a:off x="628650" y="2005013"/>
            <a:ext cx="7886700" cy="4101147"/>
          </a:xfrm>
        </p:spPr>
        <p:txBody>
          <a:bodyPr/>
          <a:lstStyle>
            <a:lvl1pPr>
              <a:defRPr b="0" i="0">
                <a:latin typeface="Montserrat Black" pitchFamily="2" charset="77"/>
              </a:defRPr>
            </a:lvl1pPr>
            <a:lvl2pPr>
              <a:defRPr b="1" i="0">
                <a:latin typeface="Montserrat ExtraBold" pitchFamily="2" charset="77"/>
              </a:defRPr>
            </a:lvl2pPr>
            <a:lvl3pPr>
              <a:defRPr b="0" i="0">
                <a:latin typeface="Montserrat Medium" pitchFamily="2" charset="77"/>
              </a:defRPr>
            </a:lvl3pPr>
            <a:lvl4pPr>
              <a:defRPr>
                <a:latin typeface="Montserrat" pitchFamily="2" charset="77"/>
              </a:defRPr>
            </a:lvl4pPr>
            <a:lvl5pPr>
              <a:defRPr>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1">
                <a:solidFill>
                  <a:schemeClr val="tx2"/>
                </a:solidFill>
              </a:defRPr>
            </a:lvl1pPr>
          </a:lstStyle>
          <a:p>
            <a:fld id="{301768D6-FC54-1145-ADBC-45B3F040CD91}" type="slidenum">
              <a:rPr lang="en-US" smtClean="0"/>
              <a:pPr/>
              <a:t>‹#›</a:t>
            </a:fld>
            <a:endParaRPr lang="en-US" dirty="0"/>
          </a:p>
        </p:txBody>
      </p:sp>
    </p:spTree>
    <p:extLst>
      <p:ext uri="{BB962C8B-B14F-4D97-AF65-F5344CB8AC3E}">
        <p14:creationId xmlns:p14="http://schemas.microsoft.com/office/powerpoint/2010/main" val="258818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FB26-DEB3-C243-881B-8285582E515B}"/>
              </a:ext>
            </a:extLst>
          </p:cNvPr>
          <p:cNvSpPr>
            <a:spLocks noGrp="1"/>
          </p:cNvSpPr>
          <p:nvPr>
            <p:ph type="title" hasCustomPrompt="1"/>
          </p:nvPr>
        </p:nvSpPr>
        <p:spPr>
          <a:xfrm>
            <a:off x="628650" y="267654"/>
            <a:ext cx="5741670" cy="809306"/>
          </a:xfrm>
        </p:spPr>
        <p:txBody>
          <a:bodyPr>
            <a:normAutofit/>
          </a:bodyPr>
          <a:lstStyle>
            <a:lvl1pPr>
              <a:defRPr sz="2400" b="1" i="0">
                <a:solidFill>
                  <a:schemeClr val="tx2"/>
                </a:solidFill>
                <a:latin typeface="Montserrat Black" pitchFamily="2" charset="77"/>
              </a:defRPr>
            </a:lvl1pPr>
          </a:lstStyle>
          <a:p>
            <a:r>
              <a:rPr lang="en-US" dirty="0"/>
              <a:t>SLIDE TITLE STYLE</a:t>
            </a:r>
          </a:p>
        </p:txBody>
      </p:sp>
      <p:sp>
        <p:nvSpPr>
          <p:cNvPr id="5" name="Slide Number Placeholder 4">
            <a:extLst>
              <a:ext uri="{FF2B5EF4-FFF2-40B4-BE49-F238E27FC236}">
                <a16:creationId xmlns:a16="http://schemas.microsoft.com/office/drawing/2014/main" id="{2D77A0A7-C1E6-664A-B0F0-25B39664C949}"/>
              </a:ext>
            </a:extLst>
          </p:cNvPr>
          <p:cNvSpPr>
            <a:spLocks noGrp="1"/>
          </p:cNvSpPr>
          <p:nvPr>
            <p:ph type="sldNum" sz="quarter" idx="12"/>
          </p:nvPr>
        </p:nvSpPr>
        <p:spPr>
          <a:xfrm>
            <a:off x="6711950" y="6254751"/>
            <a:ext cx="2057400" cy="365125"/>
          </a:xfrm>
        </p:spPr>
        <p:txBody>
          <a:bodyPr/>
          <a:lstStyle>
            <a:lvl1pPr>
              <a:defRPr b="1" i="0">
                <a:solidFill>
                  <a:schemeClr val="tx2"/>
                </a:solidFill>
                <a:latin typeface="Montserrat" pitchFamily="2" charset="77"/>
              </a:defRPr>
            </a:lvl1pPr>
          </a:lstStyle>
          <a:p>
            <a:fld id="{301768D6-FC54-1145-ADBC-45B3F040CD91}" type="slidenum">
              <a:rPr lang="en-US" smtClean="0"/>
              <a:pPr/>
              <a:t>‹#›</a:t>
            </a:fld>
            <a:endParaRPr lang="en-US" dirty="0"/>
          </a:p>
        </p:txBody>
      </p:sp>
    </p:spTree>
    <p:extLst>
      <p:ext uri="{BB962C8B-B14F-4D97-AF65-F5344CB8AC3E}">
        <p14:creationId xmlns:p14="http://schemas.microsoft.com/office/powerpoint/2010/main" val="42032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E8D4A8-FA85-594D-AC11-5614974F6A31}"/>
              </a:ext>
            </a:extLst>
          </p:cNvPr>
          <p:cNvSpPr>
            <a:spLocks noGrp="1"/>
          </p:cNvSpPr>
          <p:nvPr>
            <p:ph type="sldNum" sz="quarter" idx="12"/>
          </p:nvPr>
        </p:nvSpPr>
        <p:spPr/>
        <p:txBody>
          <a:bodyPr/>
          <a:lstStyle>
            <a:lvl1pPr>
              <a:defRPr b="1" i="0">
                <a:solidFill>
                  <a:schemeClr val="tx2"/>
                </a:solidFill>
                <a:latin typeface="Montserrat" pitchFamily="2" charset="77"/>
              </a:defRPr>
            </a:lvl1pPr>
          </a:lstStyle>
          <a:p>
            <a:fld id="{301768D6-FC54-1145-ADBC-45B3F040CD91}" type="slidenum">
              <a:rPr lang="en-US" smtClean="0"/>
              <a:pPr/>
              <a:t>‹#›</a:t>
            </a:fld>
            <a:endParaRPr lang="en-US" dirty="0"/>
          </a:p>
        </p:txBody>
      </p:sp>
      <p:sp>
        <p:nvSpPr>
          <p:cNvPr id="6" name="Title 1">
            <a:extLst>
              <a:ext uri="{FF2B5EF4-FFF2-40B4-BE49-F238E27FC236}">
                <a16:creationId xmlns:a16="http://schemas.microsoft.com/office/drawing/2014/main" id="{9AC83C9D-0511-5447-8917-C2DA90E171BE}"/>
              </a:ext>
            </a:extLst>
          </p:cNvPr>
          <p:cNvSpPr>
            <a:spLocks noGrp="1"/>
          </p:cNvSpPr>
          <p:nvPr>
            <p:ph type="ctrTitle" hasCustomPrompt="1"/>
          </p:nvPr>
        </p:nvSpPr>
        <p:spPr>
          <a:xfrm>
            <a:off x="685800" y="1122363"/>
            <a:ext cx="7772400" cy="2387600"/>
          </a:xfrm>
        </p:spPr>
        <p:txBody>
          <a:bodyPr anchor="b">
            <a:normAutofit/>
          </a:bodyPr>
          <a:lstStyle>
            <a:lvl1pPr algn="ctr">
              <a:defRPr sz="8000" b="1" i="0">
                <a:solidFill>
                  <a:schemeClr val="bg1"/>
                </a:solidFill>
                <a:latin typeface="Montserrat Black" pitchFamily="2" charset="77"/>
              </a:defRPr>
            </a:lvl1pPr>
          </a:lstStyle>
          <a:p>
            <a:r>
              <a:rPr lang="en-US" dirty="0"/>
              <a:t>TITLE STYLE</a:t>
            </a:r>
          </a:p>
        </p:txBody>
      </p:sp>
    </p:spTree>
    <p:extLst>
      <p:ext uri="{BB962C8B-B14F-4D97-AF65-F5344CB8AC3E}">
        <p14:creationId xmlns:p14="http://schemas.microsoft.com/office/powerpoint/2010/main" val="125425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F1DF-3D3B-C648-B48C-7077FE36CDEA}"/>
              </a:ext>
            </a:extLst>
          </p:cNvPr>
          <p:cNvSpPr>
            <a:spLocks noGrp="1"/>
          </p:cNvSpPr>
          <p:nvPr>
            <p:ph type="title" hasCustomPrompt="1"/>
          </p:nvPr>
        </p:nvSpPr>
        <p:spPr>
          <a:xfrm>
            <a:off x="3484880" y="365126"/>
            <a:ext cx="5030470" cy="2398394"/>
          </a:xfrm>
        </p:spPr>
        <p:txBody>
          <a:bodyPr/>
          <a:lstStyle>
            <a:lvl1pPr>
              <a:defRPr b="1" i="0">
                <a:latin typeface="Montserrat Black" pitchFamily="2" charset="77"/>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01581456-C42C-7C43-BDFA-8A5BCC7C5C8C}"/>
              </a:ext>
            </a:extLst>
          </p:cNvPr>
          <p:cNvSpPr>
            <a:spLocks noGrp="1"/>
          </p:cNvSpPr>
          <p:nvPr>
            <p:ph type="sldNum" sz="quarter" idx="12"/>
          </p:nvPr>
        </p:nvSpPr>
        <p:spPr/>
        <p:txBody>
          <a:bodyPr/>
          <a:lstStyle>
            <a:lvl1pPr>
              <a:defRPr b="1" i="0">
                <a:solidFill>
                  <a:schemeClr val="tx2"/>
                </a:solidFill>
                <a:latin typeface="Montserrat" pitchFamily="2" charset="77"/>
              </a:defRPr>
            </a:lvl1pPr>
          </a:lstStyle>
          <a:p>
            <a:fld id="{301768D6-FC54-1145-ADBC-45B3F040CD91}" type="slidenum">
              <a:rPr lang="en-US" smtClean="0"/>
              <a:pPr/>
              <a:t>‹#›</a:t>
            </a:fld>
            <a:endParaRPr lang="en-US" dirty="0"/>
          </a:p>
        </p:txBody>
      </p:sp>
      <p:sp>
        <p:nvSpPr>
          <p:cNvPr id="8" name="Content Placeholder 2">
            <a:extLst>
              <a:ext uri="{FF2B5EF4-FFF2-40B4-BE49-F238E27FC236}">
                <a16:creationId xmlns:a16="http://schemas.microsoft.com/office/drawing/2014/main" id="{982BE78A-AE2E-4B43-999E-8567188357ED}"/>
              </a:ext>
            </a:extLst>
          </p:cNvPr>
          <p:cNvSpPr>
            <a:spLocks noGrp="1"/>
          </p:cNvSpPr>
          <p:nvPr>
            <p:ph idx="1"/>
          </p:nvPr>
        </p:nvSpPr>
        <p:spPr>
          <a:xfrm>
            <a:off x="3484880" y="3061335"/>
            <a:ext cx="5030470" cy="2997200"/>
          </a:xfrm>
        </p:spPr>
        <p:txBody>
          <a:bodyPr/>
          <a:lstStyle>
            <a:lvl1pPr>
              <a:defRPr b="0" i="0">
                <a:latin typeface="Montserrat Black" pitchFamily="2" charset="77"/>
              </a:defRPr>
            </a:lvl1pPr>
            <a:lvl2pPr>
              <a:defRPr b="1" i="0">
                <a:latin typeface="Montserrat ExtraBold" pitchFamily="2" charset="77"/>
              </a:defRPr>
            </a:lvl2pPr>
            <a:lvl3pPr>
              <a:defRPr b="0" i="0">
                <a:latin typeface="Montserrat Medium" pitchFamily="2" charset="77"/>
              </a:defRPr>
            </a:lvl3pPr>
            <a:lvl4pPr>
              <a:defRPr>
                <a:latin typeface="Montserrat" pitchFamily="2" charset="77"/>
              </a:defRPr>
            </a:lvl4pPr>
            <a:lvl5pPr>
              <a:defRPr>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915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A7C632-D142-5843-99AC-18056DAAF55F}"/>
              </a:ext>
            </a:extLst>
          </p:cNvPr>
          <p:cNvSpPr>
            <a:spLocks noGrp="1"/>
          </p:cNvSpPr>
          <p:nvPr>
            <p:ph type="sldNum" sz="quarter" idx="12"/>
          </p:nvPr>
        </p:nvSpPr>
        <p:spPr/>
        <p:txBody>
          <a:bodyPr/>
          <a:lstStyle>
            <a:lvl1pPr>
              <a:defRPr b="1" i="0">
                <a:solidFill>
                  <a:schemeClr val="bg1"/>
                </a:solidFill>
                <a:latin typeface="Montserrat" pitchFamily="2" charset="77"/>
              </a:defRPr>
            </a:lvl1pPr>
          </a:lstStyle>
          <a:p>
            <a:fld id="{301768D6-FC54-1145-ADBC-45B3F040CD91}" type="slidenum">
              <a:rPr lang="en-US" smtClean="0"/>
              <a:pPr/>
              <a:t>‹#›</a:t>
            </a:fld>
            <a:endParaRPr lang="en-US" dirty="0"/>
          </a:p>
        </p:txBody>
      </p:sp>
      <p:sp>
        <p:nvSpPr>
          <p:cNvPr id="6" name="Title 1">
            <a:extLst>
              <a:ext uri="{FF2B5EF4-FFF2-40B4-BE49-F238E27FC236}">
                <a16:creationId xmlns:a16="http://schemas.microsoft.com/office/drawing/2014/main" id="{BB099F4C-2973-9B4F-B147-729882B3A5EE}"/>
              </a:ext>
            </a:extLst>
          </p:cNvPr>
          <p:cNvSpPr>
            <a:spLocks noGrp="1"/>
          </p:cNvSpPr>
          <p:nvPr>
            <p:ph type="title" hasCustomPrompt="1"/>
          </p:nvPr>
        </p:nvSpPr>
        <p:spPr>
          <a:xfrm>
            <a:off x="619760" y="365126"/>
            <a:ext cx="5030470" cy="2398394"/>
          </a:xfrm>
        </p:spPr>
        <p:txBody>
          <a:bodyPr/>
          <a:lstStyle>
            <a:lvl1pPr>
              <a:defRPr b="1" i="0">
                <a:latin typeface="Montserrat Black" pitchFamily="2" charset="77"/>
              </a:defRPr>
            </a:lvl1pPr>
          </a:lstStyle>
          <a:p>
            <a:r>
              <a:rPr lang="en-US" dirty="0"/>
              <a:t>CLICK TO EDIT MASTER TITLE STYLE</a:t>
            </a:r>
          </a:p>
        </p:txBody>
      </p:sp>
      <p:sp>
        <p:nvSpPr>
          <p:cNvPr id="7" name="Content Placeholder 2">
            <a:extLst>
              <a:ext uri="{FF2B5EF4-FFF2-40B4-BE49-F238E27FC236}">
                <a16:creationId xmlns:a16="http://schemas.microsoft.com/office/drawing/2014/main" id="{69905928-A4DC-F14C-8CF3-159B503BA6A5}"/>
              </a:ext>
            </a:extLst>
          </p:cNvPr>
          <p:cNvSpPr>
            <a:spLocks noGrp="1"/>
          </p:cNvSpPr>
          <p:nvPr>
            <p:ph idx="1"/>
          </p:nvPr>
        </p:nvSpPr>
        <p:spPr>
          <a:xfrm>
            <a:off x="619760" y="3061335"/>
            <a:ext cx="5030470" cy="2997200"/>
          </a:xfrm>
        </p:spPr>
        <p:txBody>
          <a:bodyPr/>
          <a:lstStyle>
            <a:lvl1pPr>
              <a:defRPr b="0" i="0">
                <a:latin typeface="Montserrat Black" pitchFamily="2" charset="77"/>
              </a:defRPr>
            </a:lvl1pPr>
            <a:lvl2pPr>
              <a:defRPr b="1" i="0">
                <a:latin typeface="Montserrat ExtraBold" pitchFamily="2" charset="77"/>
              </a:defRPr>
            </a:lvl2pPr>
            <a:lvl3pPr>
              <a:defRPr b="0" i="0">
                <a:latin typeface="Montserrat Medium" pitchFamily="2" charset="77"/>
              </a:defRPr>
            </a:lvl3pPr>
            <a:lvl4pPr>
              <a:defRPr>
                <a:latin typeface="Montserrat" pitchFamily="2" charset="77"/>
              </a:defRPr>
            </a:lvl4pPr>
            <a:lvl5pPr>
              <a:defRPr>
                <a:latin typeface="Montserrat"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928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39B3-261F-0747-A22E-FF4A18DEE059}"/>
              </a:ext>
            </a:extLst>
          </p:cNvPr>
          <p:cNvSpPr>
            <a:spLocks noGrp="1"/>
          </p:cNvSpPr>
          <p:nvPr>
            <p:ph type="title" hasCustomPrompt="1"/>
          </p:nvPr>
        </p:nvSpPr>
        <p:spPr>
          <a:xfrm>
            <a:off x="628650" y="1299846"/>
            <a:ext cx="7886700" cy="1325563"/>
          </a:xfrm>
        </p:spPr>
        <p:txBody>
          <a:bodyPr>
            <a:noAutofit/>
          </a:bodyPr>
          <a:lstStyle>
            <a:lvl1pPr algn="ctr">
              <a:defRPr sz="7200" b="1" i="0">
                <a:solidFill>
                  <a:schemeClr val="bg1"/>
                </a:solidFill>
                <a:latin typeface="Montserrat Black" pitchFamily="2" charset="77"/>
              </a:defRPr>
            </a:lvl1pPr>
          </a:lstStyle>
          <a:p>
            <a:r>
              <a:rPr lang="en-US" dirty="0"/>
              <a:t>TITLE STYLE</a:t>
            </a:r>
          </a:p>
        </p:txBody>
      </p:sp>
      <p:sp>
        <p:nvSpPr>
          <p:cNvPr id="5" name="Slide Number Placeholder 4">
            <a:extLst>
              <a:ext uri="{FF2B5EF4-FFF2-40B4-BE49-F238E27FC236}">
                <a16:creationId xmlns:a16="http://schemas.microsoft.com/office/drawing/2014/main" id="{60C7D217-DC2C-0C4C-831E-2357AC6D345B}"/>
              </a:ext>
            </a:extLst>
          </p:cNvPr>
          <p:cNvSpPr>
            <a:spLocks noGrp="1"/>
          </p:cNvSpPr>
          <p:nvPr>
            <p:ph type="sldNum" sz="quarter" idx="12"/>
          </p:nvPr>
        </p:nvSpPr>
        <p:spPr/>
        <p:txBody>
          <a:bodyPr/>
          <a:lstStyle>
            <a:lvl1pPr>
              <a:defRPr b="1" i="0">
                <a:latin typeface="Montserrat" pitchFamily="2" charset="77"/>
              </a:defRPr>
            </a:lvl1pPr>
          </a:lstStyle>
          <a:p>
            <a:fld id="{301768D6-FC54-1145-ADBC-45B3F040CD91}" type="slidenum">
              <a:rPr lang="en-US" smtClean="0"/>
              <a:pPr/>
              <a:t>‹#›</a:t>
            </a:fld>
            <a:endParaRPr lang="en-US" dirty="0"/>
          </a:p>
        </p:txBody>
      </p:sp>
    </p:spTree>
    <p:extLst>
      <p:ext uri="{BB962C8B-B14F-4D97-AF65-F5344CB8AC3E}">
        <p14:creationId xmlns:p14="http://schemas.microsoft.com/office/powerpoint/2010/main" val="215977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FD367-8470-3F4C-9065-2106BEC6F25E}" type="datetimeFigureOut">
              <a:rPr lang="en-US" smtClean="0"/>
              <a:t>5/24/2023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768D6-FC54-1145-ADBC-45B3F040CD91}" type="slidenum">
              <a:rPr lang="en-US" smtClean="0"/>
              <a:t>‹#›</a:t>
            </a:fld>
            <a:endParaRPr lang="en-US"/>
          </a:p>
        </p:txBody>
      </p:sp>
    </p:spTree>
    <p:extLst>
      <p:ext uri="{BB962C8B-B14F-4D97-AF65-F5344CB8AC3E}">
        <p14:creationId xmlns:p14="http://schemas.microsoft.com/office/powerpoint/2010/main" val="2851730256"/>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8" r:id="rId3"/>
    <p:sldLayoutId id="2147483662" r:id="rId4"/>
    <p:sldLayoutId id="2147483669" r:id="rId5"/>
    <p:sldLayoutId id="2147483670" r:id="rId6"/>
    <p:sldLayoutId id="2147483671" r:id="rId7"/>
    <p:sldLayoutId id="2147483672" r:id="rId8"/>
    <p:sldLayoutId id="2147483674" r:id="rId9"/>
    <p:sldLayoutId id="214748367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9F7C-ED5E-6048-8E74-F3E84B548024}"/>
              </a:ext>
            </a:extLst>
          </p:cNvPr>
          <p:cNvSpPr>
            <a:spLocks noGrp="1"/>
          </p:cNvSpPr>
          <p:nvPr>
            <p:ph type="ctrTitle" hasCustomPrompt="1"/>
          </p:nvPr>
        </p:nvSpPr>
        <p:spPr>
          <a:xfrm>
            <a:off x="685800" y="597409"/>
            <a:ext cx="7772400" cy="2267712"/>
          </a:xfrm>
        </p:spPr>
        <p:txBody>
          <a:bodyPr anchor="b">
            <a:noAutofit/>
          </a:bodyPr>
          <a:lstStyle>
            <a:lvl1pPr algn="ctr">
              <a:defRPr sz="6600" b="1" i="0">
                <a:solidFill>
                  <a:schemeClr val="bg1"/>
                </a:solidFill>
                <a:latin typeface="Montserrat Black" pitchFamily="2" charset="77"/>
              </a:defRPr>
            </a:lvl1pPr>
          </a:lstStyle>
          <a:p>
            <a:r>
              <a:rPr lang="en-US" sz="4800" dirty="0"/>
              <a:t>Employee Training Investment Program</a:t>
            </a:r>
            <a:br>
              <a:rPr lang="en-US" sz="4800" dirty="0"/>
            </a:br>
            <a:r>
              <a:rPr lang="en-US" sz="4800" dirty="0"/>
              <a:t>(ETIP)</a:t>
            </a:r>
          </a:p>
        </p:txBody>
      </p:sp>
    </p:spTree>
    <p:extLst>
      <p:ext uri="{BB962C8B-B14F-4D97-AF65-F5344CB8AC3E}">
        <p14:creationId xmlns:p14="http://schemas.microsoft.com/office/powerpoint/2010/main" val="1543632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7CECFFA-4D5A-574B-B57F-B59144CB12CA}"/>
              </a:ext>
            </a:extLst>
          </p:cNvPr>
          <p:cNvSpPr txBox="1">
            <a:spLocks/>
          </p:cNvSpPr>
          <p:nvPr/>
        </p:nvSpPr>
        <p:spPr>
          <a:xfrm>
            <a:off x="628650" y="555812"/>
            <a:ext cx="7886700" cy="2294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7200" b="1" i="0" kern="1200">
                <a:solidFill>
                  <a:schemeClr val="bg1"/>
                </a:solidFill>
                <a:latin typeface="Montserrat Black" pitchFamily="2" charset="77"/>
                <a:ea typeface="+mj-ea"/>
                <a:cs typeface="+mj-cs"/>
              </a:defRPr>
            </a:lvl1pPr>
          </a:lstStyle>
          <a:p>
            <a:r>
              <a:rPr lang="en-US" sz="3000" dirty="0"/>
              <a:t>Additional questions can be sent to </a:t>
            </a:r>
          </a:p>
          <a:p>
            <a:r>
              <a:rPr lang="en-US" sz="3000" dirty="0"/>
              <a:t>Christine Sisk at etip@ima-net.org</a:t>
            </a:r>
          </a:p>
        </p:txBody>
      </p:sp>
    </p:spTree>
    <p:extLst>
      <p:ext uri="{BB962C8B-B14F-4D97-AF65-F5344CB8AC3E}">
        <p14:creationId xmlns:p14="http://schemas.microsoft.com/office/powerpoint/2010/main" val="300856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9F7C-ED5E-6048-8E74-F3E84B548024}"/>
              </a:ext>
            </a:extLst>
          </p:cNvPr>
          <p:cNvSpPr>
            <a:spLocks noGrp="1"/>
          </p:cNvSpPr>
          <p:nvPr>
            <p:ph type="ctrTitle" hasCustomPrompt="1"/>
          </p:nvPr>
        </p:nvSpPr>
        <p:spPr>
          <a:xfrm>
            <a:off x="194310" y="1634252"/>
            <a:ext cx="8698787" cy="1566148"/>
          </a:xfrm>
        </p:spPr>
        <p:txBody>
          <a:bodyPr anchor="b">
            <a:normAutofit fontScale="90000"/>
          </a:bodyPr>
          <a:lstStyle>
            <a:lvl1pPr algn="ctr">
              <a:defRPr sz="6600" b="1" i="0">
                <a:solidFill>
                  <a:schemeClr val="bg1"/>
                </a:solidFill>
                <a:latin typeface="Montserrat Black" pitchFamily="2" charset="77"/>
              </a:defRPr>
            </a:lvl1pPr>
          </a:lstStyle>
          <a:p>
            <a:br>
              <a:rPr lang="en-US" dirty="0"/>
            </a:br>
            <a:br>
              <a:rPr lang="en-US" dirty="0"/>
            </a:br>
            <a:br>
              <a:rPr lang="en-US" dirty="0"/>
            </a:br>
            <a:br>
              <a:rPr lang="en-US" dirty="0"/>
            </a:br>
            <a:br>
              <a:rPr lang="en-US" dirty="0"/>
            </a:br>
            <a:br>
              <a:rPr lang="en-US" altLang="en-US" sz="4900" dirty="0"/>
            </a:br>
            <a:r>
              <a:rPr lang="en-US" sz="4900" i="0" strike="noStrike" dirty="0">
                <a:effectLst/>
                <a:latin typeface="Montserrat Black"/>
              </a:rPr>
              <a:t>Join the Conversation!</a:t>
            </a:r>
            <a:br>
              <a:rPr lang="en-US" sz="4900" i="0" strike="noStrike" dirty="0">
                <a:effectLst/>
                <a:latin typeface="Montserrat Black"/>
              </a:rPr>
            </a:br>
            <a:r>
              <a:rPr lang="en-US" sz="3100" i="0" strike="noStrike" dirty="0">
                <a:effectLst/>
                <a:latin typeface="Montserrat Black"/>
              </a:rPr>
              <a:t>If you have questions or comments, </a:t>
            </a:r>
            <a:br>
              <a:rPr lang="en-US" sz="3100" i="0" strike="noStrike" dirty="0">
                <a:effectLst/>
                <a:latin typeface="Montserrat Black"/>
              </a:rPr>
            </a:br>
            <a:r>
              <a:rPr lang="en-US" sz="3100" i="0" strike="noStrike" dirty="0">
                <a:effectLst/>
                <a:latin typeface="Montserrat Black"/>
              </a:rPr>
              <a:t>please use the chat feature </a:t>
            </a:r>
            <a:br>
              <a:rPr lang="en-US" sz="3100" i="0" strike="noStrike" dirty="0">
                <a:effectLst/>
                <a:latin typeface="Montserrat Black"/>
              </a:rPr>
            </a:br>
            <a:r>
              <a:rPr lang="en-US" sz="3100" i="0" strike="noStrike" dirty="0">
                <a:effectLst/>
                <a:latin typeface="Montserrat Black"/>
              </a:rPr>
              <a:t>or email csisk@ima-net.org</a:t>
            </a:r>
            <a:endParaRPr lang="en-US" sz="1800" dirty="0"/>
          </a:p>
        </p:txBody>
      </p:sp>
    </p:spTree>
    <p:extLst>
      <p:ext uri="{BB962C8B-B14F-4D97-AF65-F5344CB8AC3E}">
        <p14:creationId xmlns:p14="http://schemas.microsoft.com/office/powerpoint/2010/main" val="278057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4B0BEC-F2F0-2B45-B6EB-27C67183ADDC}"/>
              </a:ext>
            </a:extLst>
          </p:cNvPr>
          <p:cNvSpPr>
            <a:spLocks noGrp="1"/>
          </p:cNvSpPr>
          <p:nvPr>
            <p:ph idx="1"/>
          </p:nvPr>
        </p:nvSpPr>
        <p:spPr>
          <a:xfrm>
            <a:off x="619760" y="1625599"/>
            <a:ext cx="5030470" cy="4940656"/>
          </a:xfrm>
        </p:spPr>
        <p:txBody>
          <a:bodyPr>
            <a:normAutofit/>
          </a:bodyPr>
          <a:lstStyle/>
          <a:p>
            <a:pPr marR="0">
              <a:lnSpc>
                <a:spcPct val="107000"/>
              </a:lnSpc>
              <a:spcBef>
                <a:spcPts val="0"/>
              </a:spcBef>
              <a:spcAft>
                <a:spcPts val="800"/>
              </a:spcAft>
              <a:buFont typeface="Wingdings" panose="05000000000000000000" pitchFamily="2" charset="2"/>
              <a:buChar char="ü"/>
            </a:pPr>
            <a:r>
              <a:rPr lang="en-US" dirty="0">
                <a:latin typeface="Arial" panose="020B0604020202020204" pitchFamily="34" charset="0"/>
                <a:ea typeface="Calibri" panose="020F0502020204030204" pitchFamily="34" charset="0"/>
                <a:cs typeface="Times New Roman" panose="02020603050405020304" pitchFamily="18" charset="0"/>
              </a:rPr>
              <a:t>Grant Process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r>
              <a:rPr lang="en-US" sz="2800" dirty="0">
                <a:effectLst/>
                <a:latin typeface="Arial" panose="020B0604020202020204" pitchFamily="34" charset="0"/>
                <a:ea typeface="Calibri" panose="020F0502020204030204" pitchFamily="34" charset="0"/>
                <a:cs typeface="Times New Roman" panose="02020603050405020304" pitchFamily="18" charset="0"/>
              </a:rPr>
              <a:t>Eligible Trainings</a:t>
            </a:r>
          </a:p>
          <a:p>
            <a:pPr marR="0">
              <a:lnSpc>
                <a:spcPct val="107000"/>
              </a:lnSpc>
              <a:spcBef>
                <a:spcPts val="0"/>
              </a:spcBef>
              <a:spcAft>
                <a:spcPts val="800"/>
              </a:spcAft>
              <a:buFont typeface="Wingdings" panose="05000000000000000000" pitchFamily="2" charset="2"/>
              <a:buChar char="ü"/>
            </a:pP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r>
              <a:rPr lang="en-US" dirty="0">
                <a:latin typeface="Arial" panose="020B0604020202020204" pitchFamily="34" charset="0"/>
                <a:ea typeface="Calibri" panose="020F0502020204030204" pitchFamily="34" charset="0"/>
                <a:cs typeface="Times New Roman" panose="02020603050405020304" pitchFamily="18" charset="0"/>
              </a:rPr>
              <a:t>Items NOT Covered</a:t>
            </a:r>
          </a:p>
          <a:p>
            <a:pPr marR="0">
              <a:lnSpc>
                <a:spcPct val="107000"/>
              </a:lnSpc>
              <a:spcBef>
                <a:spcPts val="0"/>
              </a:spcBef>
              <a:spcAft>
                <a:spcPts val="800"/>
              </a:spcAft>
              <a:buFont typeface="Wingdings" panose="05000000000000000000" pitchFamily="2" charset="2"/>
              <a:buChar char="ü"/>
            </a:pPr>
            <a:endParaRPr lang="en-US" sz="900" dirty="0">
              <a:latin typeface="Arial" panose="020B0604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r>
              <a:rPr lang="en-US" dirty="0">
                <a:latin typeface="Arial" panose="020B0604020202020204" pitchFamily="34" charset="0"/>
                <a:ea typeface="Calibri" panose="020F0502020204030204" pitchFamily="34" charset="0"/>
                <a:cs typeface="Times New Roman" panose="02020603050405020304" pitchFamily="18" charset="0"/>
              </a:rPr>
              <a:t>Application Process</a:t>
            </a:r>
          </a:p>
          <a:p>
            <a:pPr marR="0">
              <a:lnSpc>
                <a:spcPct val="107000"/>
              </a:lnSpc>
              <a:spcBef>
                <a:spcPts val="0"/>
              </a:spcBef>
              <a:spcAft>
                <a:spcPts val="800"/>
              </a:spcAft>
              <a:buFont typeface="Wingdings" panose="05000000000000000000" pitchFamily="2" charset="2"/>
              <a:buChar char="ü"/>
            </a:pPr>
            <a:endParaRPr lang="en-US" sz="900" dirty="0">
              <a:latin typeface="Arial" panose="020B0604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r>
              <a:rPr lang="en-US" dirty="0">
                <a:latin typeface="Arial" panose="020B0604020202020204" pitchFamily="34" charset="0"/>
                <a:ea typeface="Calibri" panose="020F0502020204030204" pitchFamily="34" charset="0"/>
                <a:cs typeface="Times New Roman" panose="02020603050405020304" pitchFamily="18" charset="0"/>
              </a:rPr>
              <a:t>Required Documentation</a:t>
            </a:r>
          </a:p>
          <a:p>
            <a:pPr marR="0">
              <a:lnSpc>
                <a:spcPct val="107000"/>
              </a:lnSpc>
              <a:spcBef>
                <a:spcPts val="0"/>
              </a:spcBef>
              <a:spcAft>
                <a:spcPts val="800"/>
              </a:spcAft>
              <a:buFont typeface="Wingdings" panose="05000000000000000000" pitchFamily="2" charset="2"/>
              <a:buChar char="ü"/>
            </a:pPr>
            <a:endParaRPr lang="en-US" sz="900" dirty="0">
              <a:latin typeface="Arial" panose="020B0604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r>
              <a:rPr lang="en-US" dirty="0">
                <a:latin typeface="Arial" panose="020B0604020202020204" pitchFamily="34" charset="0"/>
                <a:ea typeface="Calibri" panose="020F0502020204030204" pitchFamily="34" charset="0"/>
                <a:cs typeface="Times New Roman" panose="02020603050405020304" pitchFamily="18" charset="0"/>
              </a:rPr>
              <a:t>Live Q&amp;A</a:t>
            </a:r>
          </a:p>
          <a:p>
            <a:pPr marR="0">
              <a:lnSpc>
                <a:spcPct val="107000"/>
              </a:lnSpc>
              <a:spcBef>
                <a:spcPts val="0"/>
              </a:spcBef>
              <a:spcAft>
                <a:spcPts val="800"/>
              </a:spcAft>
              <a:buFont typeface="Wingdings" panose="05000000000000000000" pitchFamily="2" charset="2"/>
              <a:buChar char="ü"/>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2" name="Title 2">
            <a:extLst>
              <a:ext uri="{FF2B5EF4-FFF2-40B4-BE49-F238E27FC236}">
                <a16:creationId xmlns:a16="http://schemas.microsoft.com/office/drawing/2014/main" id="{0880BA83-B816-F69E-38ED-97AA97B0C810}"/>
              </a:ext>
            </a:extLst>
          </p:cNvPr>
          <p:cNvSpPr txBox="1">
            <a:spLocks/>
          </p:cNvSpPr>
          <p:nvPr/>
        </p:nvSpPr>
        <p:spPr>
          <a:xfrm>
            <a:off x="619760" y="291745"/>
            <a:ext cx="5030470" cy="10154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Montserrat Black" pitchFamily="2" charset="77"/>
                <a:ea typeface="+mj-ea"/>
                <a:cs typeface="+mj-cs"/>
              </a:defRPr>
            </a:lvl1pPr>
          </a:lstStyle>
          <a:p>
            <a:r>
              <a:rPr lang="en-US" dirty="0"/>
              <a:t>IMA ETIP Grant</a:t>
            </a:r>
          </a:p>
        </p:txBody>
      </p:sp>
    </p:spTree>
    <p:extLst>
      <p:ext uri="{BB962C8B-B14F-4D97-AF65-F5344CB8AC3E}">
        <p14:creationId xmlns:p14="http://schemas.microsoft.com/office/powerpoint/2010/main" val="33399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53C558-30F7-0647-AB07-8254BF60232A}"/>
              </a:ext>
            </a:extLst>
          </p:cNvPr>
          <p:cNvSpPr>
            <a:spLocks noGrp="1"/>
          </p:cNvSpPr>
          <p:nvPr>
            <p:ph type="title"/>
          </p:nvPr>
        </p:nvSpPr>
        <p:spPr>
          <a:xfrm>
            <a:off x="3484880" y="365126"/>
            <a:ext cx="5030470" cy="854074"/>
          </a:xfrm>
        </p:spPr>
        <p:txBody>
          <a:bodyPr>
            <a:normAutofit/>
          </a:bodyPr>
          <a:lstStyle/>
          <a:p>
            <a:pPr algn="ctr"/>
            <a:r>
              <a:rPr lang="en-US" dirty="0"/>
              <a:t>IMA ETIP Grant</a:t>
            </a:r>
          </a:p>
        </p:txBody>
      </p:sp>
      <p:sp>
        <p:nvSpPr>
          <p:cNvPr id="4" name="Content Placeholder 3">
            <a:extLst>
              <a:ext uri="{FF2B5EF4-FFF2-40B4-BE49-F238E27FC236}">
                <a16:creationId xmlns:a16="http://schemas.microsoft.com/office/drawing/2014/main" id="{90EA3C7B-3E13-DE40-BF0B-05D02CEEC5B0}"/>
              </a:ext>
            </a:extLst>
          </p:cNvPr>
          <p:cNvSpPr>
            <a:spLocks noGrp="1"/>
          </p:cNvSpPr>
          <p:nvPr>
            <p:ph idx="1"/>
          </p:nvPr>
        </p:nvSpPr>
        <p:spPr>
          <a:xfrm>
            <a:off x="3484880" y="1570892"/>
            <a:ext cx="5030470" cy="5140684"/>
          </a:xfrm>
        </p:spPr>
        <p:txBody>
          <a:bodyPr>
            <a:normAutofit lnSpcReduction="10000"/>
          </a:bodyPr>
          <a:lstStyle/>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Illinois Manufacturers’ Association is pleased to announce receipt of an Employer Training Investment Program (ETIP) job training grant for Fiscal Year 2023 through the Illinois Department of Commerce &amp; Economic Opportunity (DCEO) with support from Governor JB Pritzker and the state legislature. </a:t>
            </a: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grant can cover up to 50 percent of costs for eligible job training conducted between July 1, 2022 and June 30, 2023.</a:t>
            </a:r>
          </a:p>
          <a:p>
            <a:pPr marR="0">
              <a:lnSpc>
                <a:spcPct val="107000"/>
              </a:lnSpc>
              <a:spcBef>
                <a:spcPts val="0"/>
              </a:spcBef>
              <a:spcAft>
                <a:spcPts val="800"/>
              </a:spcAft>
              <a:buFont typeface="Wingdings" panose="05000000000000000000" pitchFamily="2" charset="2"/>
              <a:buChar char="ü"/>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7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4B0BEC-F2F0-2B45-B6EB-27C67183ADDC}"/>
              </a:ext>
            </a:extLst>
          </p:cNvPr>
          <p:cNvSpPr>
            <a:spLocks noGrp="1"/>
          </p:cNvSpPr>
          <p:nvPr>
            <p:ph idx="1"/>
          </p:nvPr>
        </p:nvSpPr>
        <p:spPr>
          <a:xfrm>
            <a:off x="619760" y="1625599"/>
            <a:ext cx="5030470" cy="4940656"/>
          </a:xfrm>
        </p:spPr>
        <p:txBody>
          <a:bodyPr>
            <a:normAutofit fontScale="92500" lnSpcReduction="20000"/>
          </a:bodyPr>
          <a:lstStyle/>
          <a:p>
            <a:pPr marR="0">
              <a:lnSpc>
                <a:spcPct val="107000"/>
              </a:lnSpc>
              <a:spcBef>
                <a:spcPts val="0"/>
              </a:spcBef>
              <a:spcAft>
                <a:spcPts val="800"/>
              </a:spcAft>
              <a:buFont typeface="Wingdings" panose="05000000000000000000" pitchFamily="2" charset="2"/>
              <a:buChar char="ü"/>
            </a:pPr>
            <a:r>
              <a:rPr lang="en-US" sz="2800" dirty="0">
                <a:effectLst/>
                <a:latin typeface="Arial" panose="020B0604020202020204" pitchFamily="34" charset="0"/>
                <a:ea typeface="Calibri" panose="020F0502020204030204" pitchFamily="34" charset="0"/>
                <a:cs typeface="Times New Roman" panose="02020603050405020304" pitchFamily="18" charset="0"/>
              </a:rPr>
              <a:t>Trainee must be Full-Time Illinois based employee</a:t>
            </a:r>
          </a:p>
          <a:p>
            <a:pPr marR="0">
              <a:lnSpc>
                <a:spcPct val="107000"/>
              </a:lnSpc>
              <a:spcBef>
                <a:spcPts val="0"/>
              </a:spcBef>
              <a:spcAft>
                <a:spcPts val="800"/>
              </a:spcAft>
              <a:buFont typeface="Wingdings" panose="05000000000000000000" pitchFamily="2" charset="2"/>
              <a:buChar char="ü"/>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r>
              <a:rPr lang="en-US" sz="2800" dirty="0">
                <a:effectLst/>
                <a:latin typeface="Arial" panose="020B0604020202020204" pitchFamily="34" charset="0"/>
                <a:ea typeface="Calibri" panose="020F0502020204030204" pitchFamily="34" charset="0"/>
                <a:cs typeface="Times New Roman" panose="02020603050405020304" pitchFamily="18" charset="0"/>
              </a:rPr>
              <a:t>Companies with more than one Illinois location, all locations must submit separately</a:t>
            </a:r>
          </a:p>
          <a:p>
            <a:pPr marR="0">
              <a:lnSpc>
                <a:spcPct val="107000"/>
              </a:lnSpc>
              <a:spcBef>
                <a:spcPts val="0"/>
              </a:spcBef>
              <a:spcAft>
                <a:spcPts val="800"/>
              </a:spcAft>
              <a:buFont typeface="Wingdings" panose="05000000000000000000" pitchFamily="2" charset="2"/>
              <a:buChar char="ü"/>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r>
              <a:rPr lang="en-US" sz="2800" dirty="0">
                <a:effectLst/>
                <a:latin typeface="Arial" panose="020B0604020202020204" pitchFamily="34" charset="0"/>
                <a:ea typeface="Calibri" panose="020F0502020204030204" pitchFamily="34" charset="0"/>
                <a:cs typeface="Times New Roman" panose="02020603050405020304" pitchFamily="18" charset="0"/>
              </a:rPr>
              <a:t>Training must be conducted and paid for between July 1, 2022 </a:t>
            </a:r>
            <a:r>
              <a:rPr lang="en-US" sz="2800">
                <a:effectLst/>
                <a:latin typeface="Arial" panose="020B0604020202020204" pitchFamily="34" charset="0"/>
                <a:ea typeface="Calibri" panose="020F0502020204030204" pitchFamily="34" charset="0"/>
                <a:cs typeface="Times New Roman" panose="02020603050405020304" pitchFamily="18" charset="0"/>
              </a:rPr>
              <a:t>and June 30, </a:t>
            </a:r>
            <a:r>
              <a:rPr lang="en-US" sz="2800" dirty="0">
                <a:effectLst/>
                <a:latin typeface="Arial" panose="020B0604020202020204" pitchFamily="34" charset="0"/>
                <a:ea typeface="Calibri" panose="020F0502020204030204" pitchFamily="34" charset="0"/>
                <a:cs typeface="Times New Roman" panose="02020603050405020304" pitchFamily="18" charset="0"/>
              </a:rPr>
              <a:t>2023</a:t>
            </a:r>
          </a:p>
          <a:p>
            <a:pPr marR="0">
              <a:lnSpc>
                <a:spcPct val="107000"/>
              </a:lnSpc>
              <a:spcBef>
                <a:spcPts val="0"/>
              </a:spcBef>
              <a:spcAft>
                <a:spcPts val="800"/>
              </a:spcAft>
              <a:buFont typeface="Wingdings" panose="05000000000000000000" pitchFamily="2" charset="2"/>
              <a:buChar char="ü"/>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r>
              <a:rPr lang="en-US" sz="2800" dirty="0">
                <a:effectLst/>
                <a:latin typeface="Arial" panose="020B0604020202020204" pitchFamily="34" charset="0"/>
                <a:ea typeface="Calibri" panose="020F0502020204030204" pitchFamily="34" charset="0"/>
                <a:cs typeface="Times New Roman" panose="02020603050405020304" pitchFamily="18" charset="0"/>
              </a:rPr>
              <a:t>Both external and internal training qualifies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2" name="Title 2">
            <a:extLst>
              <a:ext uri="{FF2B5EF4-FFF2-40B4-BE49-F238E27FC236}">
                <a16:creationId xmlns:a16="http://schemas.microsoft.com/office/drawing/2014/main" id="{0880BA83-B816-F69E-38ED-97AA97B0C810}"/>
              </a:ext>
            </a:extLst>
          </p:cNvPr>
          <p:cNvSpPr txBox="1">
            <a:spLocks/>
          </p:cNvSpPr>
          <p:nvPr/>
        </p:nvSpPr>
        <p:spPr>
          <a:xfrm>
            <a:off x="619760" y="291745"/>
            <a:ext cx="5030470" cy="10154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Montserrat Black" pitchFamily="2" charset="77"/>
                <a:ea typeface="+mj-ea"/>
                <a:cs typeface="+mj-cs"/>
              </a:defRPr>
            </a:lvl1pPr>
          </a:lstStyle>
          <a:p>
            <a:r>
              <a:rPr lang="en-US" dirty="0"/>
              <a:t>IMA ETIP Grant</a:t>
            </a:r>
          </a:p>
        </p:txBody>
      </p:sp>
    </p:spTree>
    <p:extLst>
      <p:ext uri="{BB962C8B-B14F-4D97-AF65-F5344CB8AC3E}">
        <p14:creationId xmlns:p14="http://schemas.microsoft.com/office/powerpoint/2010/main" val="184616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ACDF9-B438-BD4B-BA5F-335FAB62C8CD}"/>
              </a:ext>
            </a:extLst>
          </p:cNvPr>
          <p:cNvSpPr>
            <a:spLocks noGrp="1"/>
          </p:cNvSpPr>
          <p:nvPr>
            <p:ph type="title"/>
          </p:nvPr>
        </p:nvSpPr>
        <p:spPr>
          <a:xfrm>
            <a:off x="628650" y="172720"/>
            <a:ext cx="5670550" cy="701040"/>
          </a:xfrm>
        </p:spPr>
        <p:txBody>
          <a:bodyPr>
            <a:noAutofit/>
          </a:bodyPr>
          <a:lstStyle/>
          <a:p>
            <a:pPr algn="ctr"/>
            <a:br>
              <a:rPr lang="en-US" sz="2000" b="1" dirty="0">
                <a:effectLst/>
                <a:latin typeface="Arial" panose="020B060402020202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Examples of Eligible Training Courses (Include but are not limited to)</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4" name="Content Placeholder 3">
            <a:extLst>
              <a:ext uri="{FF2B5EF4-FFF2-40B4-BE49-F238E27FC236}">
                <a16:creationId xmlns:a16="http://schemas.microsoft.com/office/drawing/2014/main" id="{0FF50ED1-674D-0B46-B167-DB12103E2258}"/>
              </a:ext>
            </a:extLst>
          </p:cNvPr>
          <p:cNvSpPr>
            <a:spLocks noGrp="1"/>
          </p:cNvSpPr>
          <p:nvPr>
            <p:ph idx="1"/>
          </p:nvPr>
        </p:nvSpPr>
        <p:spPr>
          <a:xfrm>
            <a:off x="239059" y="1141507"/>
            <a:ext cx="3836894" cy="5414681"/>
          </a:xfrm>
        </p:spPr>
        <p:txBody>
          <a:bodyPr>
            <a:normAutofit fontScale="85000" lnSpcReduction="20000"/>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Fire Extinguisher – training only / equipment </a:t>
            </a:r>
            <a:r>
              <a:rPr lang="en-US" sz="1900" dirty="0">
                <a:effectLst/>
                <a:latin typeface="Arial" panose="020B0604020202020204" pitchFamily="34" charset="0"/>
                <a:ea typeface="Calibri" panose="020F0502020204030204" pitchFamily="34" charset="0"/>
                <a:cs typeface="Times New Roman" panose="02020603050405020304" pitchFamily="18" charset="0"/>
              </a:rPr>
              <a:t>cost</a:t>
            </a:r>
            <a:r>
              <a:rPr lang="en-US" sz="1800" dirty="0">
                <a:effectLst/>
                <a:latin typeface="Arial" panose="020B0604020202020204" pitchFamily="34" charset="0"/>
                <a:ea typeface="Calibri" panose="020F0502020204030204" pitchFamily="34" charset="0"/>
                <a:cs typeface="Times New Roman" panose="02020603050405020304" pitchFamily="18" charset="0"/>
              </a:rPr>
              <a:t> not reimbursable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Emergency Response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Hoist &amp; Crane Inspection &amp; Safety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Forklift Certification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Lockout Tagout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Back Injury Prevention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Electrical Safety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Heat Related Illness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Office Injury Prevention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Accident Reporting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Bloodborne Pathogens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Hazzard Communication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Red Metals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DOT Safety – Driving in Inclement Weather, Night Driving,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Welding Safety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Content Placeholder 3">
            <a:extLst>
              <a:ext uri="{FF2B5EF4-FFF2-40B4-BE49-F238E27FC236}">
                <a16:creationId xmlns:a16="http://schemas.microsoft.com/office/drawing/2014/main" id="{FD6D1607-EAF0-35ED-F5D1-788878CCA70A}"/>
              </a:ext>
            </a:extLst>
          </p:cNvPr>
          <p:cNvSpPr txBox="1">
            <a:spLocks/>
          </p:cNvSpPr>
          <p:nvPr/>
        </p:nvSpPr>
        <p:spPr>
          <a:xfrm>
            <a:off x="5230524" y="1141507"/>
            <a:ext cx="3501092" cy="541468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Blac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Montserrat Extra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Respirator Training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Train the Trainer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IT Security &amp; Phishing Training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ERP System Training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OSHA Trainings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Environmental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Hazmat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10 hour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confined space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Robotics Training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FDA Food Products labeling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Excel Training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PCQI Certification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HACCP Training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Severe Weather Shelter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2100" dirty="0">
                <a:latin typeface="Arial" panose="020B0604020202020204" pitchFamily="34" charset="0"/>
                <a:ea typeface="Calibri" panose="020F0502020204030204" pitchFamily="34" charset="0"/>
                <a:cs typeface="Times New Roman" panose="02020603050405020304" pitchFamily="18" charset="0"/>
              </a:rPr>
              <a:t>Mechanical</a:t>
            </a:r>
            <a:r>
              <a:rPr lang="en-US" sz="1800" dirty="0">
                <a:latin typeface="Arial" panose="020B0604020202020204" pitchFamily="34" charset="0"/>
                <a:ea typeface="Calibri" panose="020F0502020204030204" pitchFamily="34" charset="0"/>
                <a:cs typeface="Times New Roman" panose="02020603050405020304" pitchFamily="18" charset="0"/>
              </a:rPr>
              <a:t> Maintenance Training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Blueprint Reading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31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ACDF9-B438-BD4B-BA5F-335FAB62C8CD}"/>
              </a:ext>
            </a:extLst>
          </p:cNvPr>
          <p:cNvSpPr>
            <a:spLocks noGrp="1"/>
          </p:cNvSpPr>
          <p:nvPr>
            <p:ph type="title"/>
          </p:nvPr>
        </p:nvSpPr>
        <p:spPr/>
        <p:txBody>
          <a:bodyPr>
            <a:noAutofit/>
          </a:bodyPr>
          <a:lstStyle/>
          <a:p>
            <a:pPr marL="0" marR="0" algn="ctr">
              <a:lnSpc>
                <a:spcPct val="107000"/>
              </a:lnSpc>
              <a:spcBef>
                <a:spcPts val="0"/>
              </a:spcBef>
              <a:spcAft>
                <a:spcPts val="80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Items NOT Eligible for Reimbursement </a:t>
            </a:r>
            <a:br>
              <a:rPr lang="en-US" sz="2000" b="1" dirty="0">
                <a:effectLst/>
                <a:latin typeface="Arial" panose="020B060402020202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(Include but are not limited to)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FF50ED1-674D-0B46-B167-DB12103E2258}"/>
              </a:ext>
            </a:extLst>
          </p:cNvPr>
          <p:cNvSpPr>
            <a:spLocks noGrp="1"/>
          </p:cNvSpPr>
          <p:nvPr>
            <p:ph idx="1"/>
          </p:nvPr>
        </p:nvSpPr>
        <p:spPr>
          <a:xfrm>
            <a:off x="239058" y="1141507"/>
            <a:ext cx="4542118" cy="5414681"/>
          </a:xfrm>
        </p:spPr>
        <p:txBody>
          <a:bodyPr>
            <a:normAutofit/>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Cost of trainee hourly wage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Part Time, Season, Contractual, or Temporary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Travel Expenses for trainers &amp;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One On One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On the Job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Tuition Reimbursement for GED, College Credit/Degree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Professional Continuing Education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Training Program Development/Planning/Preparation</a:t>
            </a:r>
          </a:p>
          <a:p>
            <a:pPr marL="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Conferences/Workshops</a:t>
            </a:r>
            <a:r>
              <a:rPr lang="en-US" sz="1800">
                <a:effectLst/>
                <a:latin typeface="Arial" panose="020B0604020202020204" pitchFamily="34" charset="0"/>
                <a:ea typeface="Calibri" panose="020F0502020204030204" pitchFamily="34" charset="0"/>
                <a:cs typeface="Times New Roman" panose="02020603050405020304" pitchFamily="18" charset="0"/>
              </a:rPr>
              <a:t>/Seminars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ontent Placeholder 3">
            <a:extLst>
              <a:ext uri="{FF2B5EF4-FFF2-40B4-BE49-F238E27FC236}">
                <a16:creationId xmlns:a16="http://schemas.microsoft.com/office/drawing/2014/main" id="{FD6D1607-EAF0-35ED-F5D1-788878CCA70A}"/>
              </a:ext>
            </a:extLst>
          </p:cNvPr>
          <p:cNvSpPr txBox="1">
            <a:spLocks/>
          </p:cNvSpPr>
          <p:nvPr/>
        </p:nvSpPr>
        <p:spPr>
          <a:xfrm>
            <a:off x="5325034" y="1141507"/>
            <a:ext cx="3406581" cy="5414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Blac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Montserrat Extra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Consulting Fees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Depreciable Equipment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Skills Assessment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Team Building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Employee Orientation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Soft Skills Basic Remedial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Human Resource Practices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Strategic Planning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Sexual Harassment Training (The IMA offers a free course to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680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ACDF9-B438-BD4B-BA5F-335FAB62C8CD}"/>
              </a:ext>
            </a:extLst>
          </p:cNvPr>
          <p:cNvSpPr>
            <a:spLocks noGrp="1"/>
          </p:cNvSpPr>
          <p:nvPr>
            <p:ph type="title"/>
          </p:nvPr>
        </p:nvSpPr>
        <p:spPr/>
        <p:txBody>
          <a:bodyPr>
            <a:noAutofit/>
          </a:bodyPr>
          <a:lstStyle/>
          <a:p>
            <a:pPr marL="0" marR="0" algn="ctr">
              <a:lnSpc>
                <a:spcPct val="107000"/>
              </a:lnSpc>
              <a:spcBef>
                <a:spcPts val="0"/>
              </a:spcBef>
              <a:spcAft>
                <a:spcPts val="80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Application Process &amp; </a:t>
            </a:r>
            <a:br>
              <a:rPr lang="en-US" sz="2000" b="1" dirty="0">
                <a:effectLst/>
                <a:latin typeface="Arial" panose="020B060402020202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Required Documentation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FF50ED1-674D-0B46-B167-DB12103E2258}"/>
              </a:ext>
            </a:extLst>
          </p:cNvPr>
          <p:cNvSpPr>
            <a:spLocks noGrp="1"/>
          </p:cNvSpPr>
          <p:nvPr>
            <p:ph idx="1"/>
          </p:nvPr>
        </p:nvSpPr>
        <p:spPr>
          <a:xfrm>
            <a:off x="579717" y="1249083"/>
            <a:ext cx="8074211" cy="5436198"/>
          </a:xfrm>
        </p:spPr>
        <p:txBody>
          <a:bodyPr>
            <a:norm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Completed and signed Company Profile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Completed Multi-Schedules (Schedule A &amp; B)</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The Multi-Schedule document is an </a:t>
            </a:r>
            <a:r>
              <a:rPr lang="en-US" sz="2600" b="1" dirty="0">
                <a:effectLst/>
                <a:latin typeface="Arial" panose="020B0604020202020204" pitchFamily="34" charset="0"/>
                <a:ea typeface="Calibri" panose="020F0502020204030204" pitchFamily="34" charset="0"/>
                <a:cs typeface="Times New Roman" panose="02020603050405020304" pitchFamily="18" charset="0"/>
              </a:rPr>
              <a:t>estimate</a:t>
            </a:r>
            <a:r>
              <a:rPr lang="en-US" sz="2600" dirty="0">
                <a:effectLst/>
                <a:latin typeface="Arial" panose="020B0604020202020204" pitchFamily="34" charset="0"/>
                <a:ea typeface="Calibri" panose="020F0502020204030204" pitchFamily="34" charset="0"/>
                <a:cs typeface="Times New Roman" panose="02020603050405020304" pitchFamily="18" charset="0"/>
              </a:rPr>
              <a:t> of training you have or anticipate conducting during the grant period (training conducted 7/1/2022-6/30/2023).  You can alter this at anytime throughout the grant period (add or subtract training that you actually conduct).</a:t>
            </a:r>
          </a:p>
          <a:p>
            <a:pPr marL="457200" marR="0">
              <a:lnSpc>
                <a:spcPct val="107000"/>
              </a:lnSpc>
              <a:spcBef>
                <a:spcPts val="0"/>
              </a:spcBef>
              <a:spcAft>
                <a:spcPts val="800"/>
              </a:spcAft>
            </a:pPr>
            <a:r>
              <a:rPr lang="en-US" sz="2600" dirty="0">
                <a:latin typeface="Arial" panose="020B0604020202020204" pitchFamily="34" charset="0"/>
                <a:ea typeface="Calibri" panose="020F0502020204030204" pitchFamily="34" charset="0"/>
                <a:cs typeface="Times New Roman" panose="02020603050405020304" pitchFamily="18" charset="0"/>
              </a:rPr>
              <a:t>The Multi-Schedule is used for the IMA to show DCEO that we have the companies, employees, &amp; training dollars to fully utilize the grant.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53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ACDF9-B438-BD4B-BA5F-335FAB62C8CD}"/>
              </a:ext>
            </a:extLst>
          </p:cNvPr>
          <p:cNvSpPr>
            <a:spLocks noGrp="1"/>
          </p:cNvSpPr>
          <p:nvPr>
            <p:ph type="title"/>
          </p:nvPr>
        </p:nvSpPr>
        <p:spPr/>
        <p:txBody>
          <a:bodyPr>
            <a:noAutofit/>
          </a:bodyPr>
          <a:lstStyle/>
          <a:p>
            <a:pPr marL="0" marR="0" algn="ctr">
              <a:lnSpc>
                <a:spcPct val="107000"/>
              </a:lnSpc>
              <a:spcBef>
                <a:spcPts val="0"/>
              </a:spcBef>
              <a:spcAft>
                <a:spcPts val="80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Reimbursement Process &amp; </a:t>
            </a:r>
            <a:br>
              <a:rPr lang="en-US" sz="2000" b="1" dirty="0">
                <a:effectLst/>
                <a:latin typeface="Arial" panose="020B060402020202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Required Documentation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FF50ED1-674D-0B46-B167-DB12103E2258}"/>
              </a:ext>
            </a:extLst>
          </p:cNvPr>
          <p:cNvSpPr>
            <a:spLocks noGrp="1"/>
          </p:cNvSpPr>
          <p:nvPr>
            <p:ph idx="1"/>
          </p:nvPr>
        </p:nvSpPr>
        <p:spPr>
          <a:xfrm>
            <a:off x="328707" y="1249083"/>
            <a:ext cx="8528422" cy="5436198"/>
          </a:xfrm>
        </p:spPr>
        <p:txBody>
          <a:bodyPr>
            <a:normAutofit/>
          </a:bodyPr>
          <a:lstStyle/>
          <a:p>
            <a:pPr marL="0" marR="0" indent="0">
              <a:lnSpc>
                <a:spcPct val="107000"/>
              </a:lnSpc>
              <a:spcBef>
                <a:spcPts val="0"/>
              </a:spcBef>
              <a:spcAft>
                <a:spcPts val="800"/>
              </a:spcAf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A few items to keep in mind as you are gathering your documents and putting things together (based on previous ETIP Grants).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effectLst/>
                <a:latin typeface="Arial" panose="020B0604020202020204" pitchFamily="34" charset="0"/>
                <a:ea typeface="Times New Roman" panose="02020603050405020304" pitchFamily="18" charset="0"/>
              </a:rPr>
              <a:t>An employee can only be counted once for the full duration of the grant period (7/1/2022-6/30/2023).  If an employee attends more than one training, you can be reimbursed for the training they completed, you just cannot count them more than once.  IE only put an “x” next to their name once. It is possible to have some classes show a zero under employees. When all said and done your Master Training Roster &amp; Your Expenditure Summary Report should show the same number of employees.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effectLst/>
                <a:latin typeface="Arial" panose="020B0604020202020204" pitchFamily="34" charset="0"/>
                <a:ea typeface="Times New Roman" panose="02020603050405020304" pitchFamily="18" charset="0"/>
              </a:rPr>
              <a:t>For each training course we will need the following information </a:t>
            </a:r>
            <a:endParaRPr lang="en-US" sz="16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Completed ETIP Participating Company Training Course Expense Report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External Trainer  - copy of invoice, canceled check, or credit card receipt w/proof of credit card payment. Internal Trainer - document showing the employee(s) salary.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Copy of check or credit card statement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600" dirty="0">
                <a:effectLst/>
                <a:latin typeface="Arial" panose="020B0604020202020204" pitchFamily="34" charset="0"/>
                <a:ea typeface="Times New Roman" panose="02020603050405020304" pitchFamily="18" charset="0"/>
              </a:rPr>
              <a:t>For check – copy of the cancelled check (both front and back)</a:t>
            </a:r>
            <a:endParaRPr lang="en-US" sz="16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600" dirty="0">
                <a:effectLst/>
                <a:latin typeface="Arial" panose="020B0604020202020204" pitchFamily="34" charset="0"/>
                <a:ea typeface="Times New Roman" panose="02020603050405020304" pitchFamily="18" charset="0"/>
              </a:rPr>
              <a:t>For credit card - credit card statement showing the initial charge and proof of credit card payment after the date of the charge.  Example for credit cards – charge was made in October, the November credit card statement will show the October charge, and cancelled check or electronic payment/transfer of funds to the credit card company showing credit card payment.</a:t>
            </a:r>
            <a:endParaRPr lang="en-US" sz="16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Attendance sheet/sign in sheet or certificate(s)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effectLst/>
                <a:latin typeface="Arial" panose="020B0604020202020204" pitchFamily="34" charset="0"/>
                <a:ea typeface="Times New Roman" panose="02020603050405020304" pitchFamily="18" charset="0"/>
              </a:rPr>
              <a:t>Completed Master Training Roster Report</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effectLst/>
                <a:latin typeface="Arial" panose="020B0604020202020204" pitchFamily="34" charset="0"/>
                <a:ea typeface="Times New Roman" panose="02020603050405020304" pitchFamily="18" charset="0"/>
              </a:rPr>
              <a:t>Completed Expenditure Summary Report</a:t>
            </a:r>
            <a:endParaRPr lang="en-US" sz="16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857977"/>
      </p:ext>
    </p:extLst>
  </p:cSld>
  <p:clrMapOvr>
    <a:masterClrMapping/>
  </p:clrMapOvr>
</p:sld>
</file>

<file path=ppt/theme/theme1.xml><?xml version="1.0" encoding="utf-8"?>
<a:theme xmlns:a="http://schemas.openxmlformats.org/drawingml/2006/main" name="Office Theme">
  <a:themeElements>
    <a:clrScheme name="Custom 3">
      <a:dk1>
        <a:srgbClr val="001947"/>
      </a:dk1>
      <a:lt1>
        <a:srgbClr val="FFFFFF"/>
      </a:lt1>
      <a:dk2>
        <a:srgbClr val="00367A"/>
      </a:dk2>
      <a:lt2>
        <a:srgbClr val="E7E6E6"/>
      </a:lt2>
      <a:accent1>
        <a:srgbClr val="003779"/>
      </a:accent1>
      <a:accent2>
        <a:srgbClr val="71BE43"/>
      </a:accent2>
      <a:accent3>
        <a:srgbClr val="1F437F"/>
      </a:accent3>
      <a:accent4>
        <a:srgbClr val="EC942C"/>
      </a:accent4>
      <a:accent5>
        <a:srgbClr val="5EB8A5"/>
      </a:accent5>
      <a:accent6>
        <a:srgbClr val="B4D16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TotalTime>
  <Words>782</Words>
  <Application>Microsoft Office PowerPoint</Application>
  <PresentationFormat>On-screen Show (4:3)</PresentationFormat>
  <Paragraphs>100</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Arial Black</vt:lpstr>
      <vt:lpstr>Calibri</vt:lpstr>
      <vt:lpstr>Courier New</vt:lpstr>
      <vt:lpstr>Montserrat</vt:lpstr>
      <vt:lpstr>Montserrat Black</vt:lpstr>
      <vt:lpstr>Montserrat ExtraBold</vt:lpstr>
      <vt:lpstr>Montserrat Medium</vt:lpstr>
      <vt:lpstr>Symbol</vt:lpstr>
      <vt:lpstr>Wingdings</vt:lpstr>
      <vt:lpstr>Office Theme</vt:lpstr>
      <vt:lpstr>Employee Training Investment Program (ETIP)</vt:lpstr>
      <vt:lpstr>      Join the Conversation! If you have questions or comments,  please use the chat feature  or email csisk@ima-net.org</vt:lpstr>
      <vt:lpstr>PowerPoint Presentation</vt:lpstr>
      <vt:lpstr>IMA ETIP Grant</vt:lpstr>
      <vt:lpstr>PowerPoint Presentation</vt:lpstr>
      <vt:lpstr> Examples of Eligible Training Courses (Include but are not limited to) </vt:lpstr>
      <vt:lpstr>Items NOT Eligible for Reimbursement  (Include but are not limited to)</vt:lpstr>
      <vt:lpstr>Application Process &amp;  Required Documentation</vt:lpstr>
      <vt:lpstr>Reimbursement Process &amp;  Required Documentation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Erasmo Gomes</dc:creator>
  <cp:lastModifiedBy>Christine Sisk</cp:lastModifiedBy>
  <cp:revision>13</cp:revision>
  <dcterms:created xsi:type="dcterms:W3CDTF">2019-09-20T13:07:45Z</dcterms:created>
  <dcterms:modified xsi:type="dcterms:W3CDTF">2023-05-25T00:23:29Z</dcterms:modified>
</cp:coreProperties>
</file>